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57" r:id="rId2"/>
    <p:sldId id="269" r:id="rId3"/>
    <p:sldId id="270" r:id="rId4"/>
    <p:sldId id="271" r:id="rId5"/>
    <p:sldId id="272" r:id="rId6"/>
    <p:sldId id="278" r:id="rId7"/>
    <p:sldId id="273" r:id="rId8"/>
    <p:sldId id="274" r:id="rId9"/>
    <p:sldId id="275" r:id="rId10"/>
    <p:sldId id="276" r:id="rId11"/>
    <p:sldId id="277" r:id="rId12"/>
    <p:sldId id="279" r:id="rId13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2" autoAdjust="0"/>
  </p:normalViewPr>
  <p:slideViewPr>
    <p:cSldViewPr>
      <p:cViewPr>
        <p:scale>
          <a:sx n="70" d="100"/>
          <a:sy n="70" d="100"/>
        </p:scale>
        <p:origin x="-1164" y="-5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FF7A8-84B7-4750-BC39-4C5C78E8A4A8}" type="datetimeFigureOut">
              <a:rPr lang="ru-RU" smtClean="0"/>
              <a:t>01.07.2015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BE32B-FD59-4DD9-9F0E-71C3A28C361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1505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24745"/>
            <a:ext cx="7772400" cy="504055"/>
          </a:xfrm>
        </p:spPr>
        <p:txBody>
          <a:bodyPr/>
          <a:lstStyle>
            <a:lvl1pPr>
              <a:defRPr sz="1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772816"/>
            <a:ext cx="7776864" cy="3865984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79F848-CEF6-4D0F-8044-04CE2D9811CA}" type="datetimeFigureOut">
              <a:rPr lang="ru-RU" smtClean="0"/>
              <a:pPr/>
              <a:t>01.07.2015</a:t>
            </a:fld>
            <a:endParaRPr lang="ru-RU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4FA16-240F-4E2A-9807-0E2BF50565B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0843477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400">
                <a:solidFill>
                  <a:srgbClr val="00206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79F848-CEF6-4D0F-8044-04CE2D9811CA}" type="datetimeFigureOut">
              <a:rPr lang="ru-RU" smtClean="0"/>
              <a:pPr/>
              <a:t>01.07.2015</a:t>
            </a:fld>
            <a:endParaRPr lang="ru-RU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16" y="6215082"/>
            <a:ext cx="1981200" cy="476250"/>
          </a:xfrm>
          <a:ln/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4ABFED73-0021-4288-AA45-6141C16EA99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9562174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524000"/>
            <a:ext cx="3810000" cy="4191000"/>
          </a:xfrm>
        </p:spPr>
        <p:txBody>
          <a:bodyPr/>
          <a:lstStyle>
            <a:lvl1pPr marL="361950" indent="-361950">
              <a:buClr>
                <a:schemeClr val="accent4"/>
              </a:buClr>
              <a:buFont typeface="Wingdings" pitchFamily="2" charset="2"/>
              <a:buChar char="§"/>
              <a:defRPr sz="1600">
                <a:latin typeface="+mn-lt"/>
              </a:defRPr>
            </a:lvl1pPr>
            <a:lvl2pPr marL="1068388" indent="-436563">
              <a:buClr>
                <a:schemeClr val="accent4"/>
              </a:buClr>
              <a:buFont typeface="Wingdings" pitchFamily="2" charset="2"/>
              <a:buChar char="§"/>
              <a:defRPr sz="1400">
                <a:latin typeface="+mn-lt"/>
              </a:defRPr>
            </a:lvl2pPr>
            <a:lvl3pPr marL="1643063" indent="-395288">
              <a:buClr>
                <a:schemeClr val="accent4"/>
              </a:buClr>
              <a:buFont typeface="Wingdings" pitchFamily="2" charset="2"/>
              <a:buChar char="§"/>
              <a:defRPr sz="1400">
                <a:latin typeface="+mn-lt"/>
              </a:defRPr>
            </a:lvl3pPr>
            <a:lvl4pPr marL="2209800" indent="-387350">
              <a:buClr>
                <a:schemeClr val="accent4"/>
              </a:buClr>
              <a:buFont typeface="Wingdings" pitchFamily="2" charset="2"/>
              <a:buChar char="§"/>
              <a:defRPr sz="1400">
                <a:latin typeface="+mn-lt"/>
              </a:defRPr>
            </a:lvl4pPr>
            <a:lvl5pPr marL="2787650" indent="-398463">
              <a:buClr>
                <a:schemeClr val="accent4"/>
              </a:buClr>
              <a:buFont typeface="Wingdings" pitchFamily="2" charset="2"/>
              <a:buChar char="§"/>
              <a:defRPr sz="14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0" y="1524000"/>
            <a:ext cx="3657600" cy="4191000"/>
          </a:xfrm>
        </p:spPr>
        <p:txBody>
          <a:bodyPr/>
          <a:lstStyle>
            <a:lvl1pPr marL="361950" indent="-361950">
              <a:buClr>
                <a:schemeClr val="accent4"/>
              </a:buClr>
              <a:buFont typeface="Wingdings" pitchFamily="2" charset="2"/>
              <a:buChar char="§"/>
              <a:defRPr sz="1600">
                <a:latin typeface="+mn-lt"/>
              </a:defRPr>
            </a:lvl1pPr>
            <a:lvl2pPr marL="1068388" indent="-436563">
              <a:buClr>
                <a:schemeClr val="accent4"/>
              </a:buClr>
              <a:buFont typeface="Wingdings" pitchFamily="2" charset="2"/>
              <a:buChar char="§"/>
              <a:defRPr sz="1400">
                <a:latin typeface="+mn-lt"/>
              </a:defRPr>
            </a:lvl2pPr>
            <a:lvl3pPr marL="1643063" indent="-395288">
              <a:buClr>
                <a:schemeClr val="accent4"/>
              </a:buClr>
              <a:buFont typeface="Wingdings" pitchFamily="2" charset="2"/>
              <a:buChar char="§"/>
              <a:defRPr sz="1400">
                <a:latin typeface="+mn-lt"/>
              </a:defRPr>
            </a:lvl3pPr>
            <a:lvl4pPr marL="2209800" indent="-387350">
              <a:buClr>
                <a:schemeClr val="accent4"/>
              </a:buClr>
              <a:buFont typeface="Wingdings" pitchFamily="2" charset="2"/>
              <a:buChar char="§"/>
              <a:defRPr sz="1400">
                <a:latin typeface="+mn-lt"/>
              </a:defRPr>
            </a:lvl4pPr>
            <a:lvl5pPr marL="2787650" indent="-398463">
              <a:buClr>
                <a:schemeClr val="accent4"/>
              </a:buClr>
              <a:buFont typeface="Wingdings" pitchFamily="2" charset="2"/>
              <a:buChar char="§"/>
              <a:defRPr sz="14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79F848-CEF6-4D0F-8044-04CE2D9811CA}" type="datetimeFigureOut">
              <a:rPr lang="ru-RU" smtClean="0"/>
              <a:pPr/>
              <a:t>01.07.2015</a:t>
            </a:fld>
            <a:endParaRPr lang="ru-RU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4FA16-240F-4E2A-9807-0E2BF50565B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9607168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79712" y="1524000"/>
            <a:ext cx="6630888" cy="4191000"/>
          </a:xfrm>
        </p:spPr>
        <p:txBody>
          <a:bodyPr/>
          <a:lstStyle>
            <a:lvl1pPr marL="361950" indent="-361950">
              <a:buClr>
                <a:schemeClr val="accent4"/>
              </a:buClr>
              <a:buFont typeface="Wingdings" pitchFamily="2" charset="2"/>
              <a:buChar char="§"/>
              <a:defRPr sz="1600">
                <a:latin typeface="+mn-lt"/>
              </a:defRPr>
            </a:lvl1pPr>
            <a:lvl2pPr marL="1068388" indent="-436563">
              <a:buClr>
                <a:schemeClr val="accent4"/>
              </a:buClr>
              <a:buFont typeface="Wingdings" pitchFamily="2" charset="2"/>
              <a:buChar char="§"/>
              <a:defRPr sz="1400">
                <a:latin typeface="+mn-lt"/>
              </a:defRPr>
            </a:lvl2pPr>
            <a:lvl3pPr marL="1643063" indent="-395288">
              <a:buClr>
                <a:schemeClr val="accent4"/>
              </a:buClr>
              <a:buFont typeface="Wingdings" pitchFamily="2" charset="2"/>
              <a:buChar char="§"/>
              <a:defRPr sz="1400">
                <a:latin typeface="+mn-lt"/>
              </a:defRPr>
            </a:lvl3pPr>
            <a:lvl4pPr marL="2209800" indent="-387350">
              <a:buClr>
                <a:schemeClr val="accent4"/>
              </a:buClr>
              <a:buFont typeface="Wingdings" pitchFamily="2" charset="2"/>
              <a:buChar char="§"/>
              <a:defRPr sz="1400">
                <a:latin typeface="+mn-lt"/>
              </a:defRPr>
            </a:lvl4pPr>
            <a:lvl5pPr marL="2787650" indent="-398463">
              <a:buClr>
                <a:schemeClr val="accent4"/>
              </a:buClr>
              <a:buFont typeface="Wingdings" pitchFamily="2" charset="2"/>
              <a:buChar char="§"/>
              <a:defRPr sz="14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79F848-CEF6-4D0F-8044-04CE2D9811CA}" type="datetimeFigureOut">
              <a:rPr lang="ru-RU" smtClean="0"/>
              <a:pPr/>
              <a:t>01.07.2015</a:t>
            </a:fld>
            <a:endParaRPr lang="ru-RU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4FA16-240F-4E2A-9807-0E2BF50565B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191705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79F848-CEF6-4D0F-8044-04CE2D9811CA}" type="datetimeFigureOut">
              <a:rPr lang="ru-RU" smtClean="0"/>
              <a:pPr/>
              <a:t>01.07.2015</a:t>
            </a:fld>
            <a:endParaRPr lang="ru-RU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4FA16-240F-4E2A-9807-0E2BF50565B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1975638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0"/>
            <a:ext cx="7620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143000"/>
            <a:ext cx="7924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1408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Verdana" pitchFamily="34" charset="0"/>
              </a:defRPr>
            </a:lvl1pPr>
          </a:lstStyle>
          <a:p>
            <a:fld id="{BF79F848-CEF6-4D0F-8044-04CE2D9811CA}" type="datetimeFigureOut">
              <a:rPr lang="ru-RU" smtClean="0"/>
              <a:pPr/>
              <a:t>01.07.2015</a:t>
            </a:fld>
            <a:endParaRPr lang="ru-RU" dirty="0"/>
          </a:p>
        </p:txBody>
      </p:sp>
      <p:sp>
        <p:nvSpPr>
          <p:cNvPr id="81408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1408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05550"/>
            <a:ext cx="19812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E9F4FA16-240F-4E2A-9807-0E2BF50565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4" r:id="rId5"/>
  </p:sldLayoutIdLst>
  <p:transition spd="slow" advClick="0" advTm="15000"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accent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660033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660033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660033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660033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660033"/>
          </a:solidFill>
          <a:latin typeface="K_Helios" pitchFamily="5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660033"/>
          </a:solidFill>
          <a:latin typeface="K_Helios" pitchFamily="5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660033"/>
          </a:solidFill>
          <a:latin typeface="K_Helios" pitchFamily="5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660033"/>
          </a:solidFill>
          <a:latin typeface="K_Helios" pitchFamily="50" charset="0"/>
        </a:defRPr>
      </a:lvl9pPr>
    </p:titleStyle>
    <p:bodyStyle>
      <a:lvl1pPr marL="361950" indent="-361950" algn="l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Font typeface="Wingdings" pitchFamily="2" charset="2"/>
        <a:buChar char="§"/>
        <a:defRPr sz="1600">
          <a:solidFill>
            <a:schemeClr val="accent5"/>
          </a:solidFill>
          <a:latin typeface="+mn-lt"/>
          <a:ea typeface="+mn-ea"/>
          <a:cs typeface="+mn-cs"/>
        </a:defRPr>
      </a:lvl1pPr>
      <a:lvl2pPr marL="1068388" indent="-436563" algn="l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SzPct val="150000"/>
        <a:buFont typeface="Wingdings" pitchFamily="2" charset="2"/>
        <a:buChar char="–"/>
        <a:defRPr sz="2000">
          <a:solidFill>
            <a:schemeClr val="tx1"/>
          </a:solidFill>
          <a:latin typeface="Journal SansSerif" pitchFamily="34" charset="0"/>
        </a:defRPr>
      </a:lvl2pPr>
      <a:lvl3pPr marL="1643063" indent="-395288" algn="l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Journal SansSerif" pitchFamily="34" charset="0"/>
        </a:defRPr>
      </a:lvl3pPr>
      <a:lvl4pPr marL="2209800" indent="-387350" algn="l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Journal SansSerif" pitchFamily="34" charset="0"/>
        </a:defRPr>
      </a:lvl4pPr>
      <a:lvl5pPr marL="2787650" indent="-398463" algn="l" rtl="0" eaLnBrk="1" fontAlgn="base" hangingPunct="1">
        <a:spcBef>
          <a:spcPct val="25000"/>
        </a:spcBef>
        <a:spcAft>
          <a:spcPct val="0"/>
        </a:spcAft>
        <a:buClr>
          <a:srgbClr val="660033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Journal SansSerif" pitchFamily="34" charset="0"/>
        </a:defRPr>
      </a:lvl5pPr>
      <a:lvl6pPr marL="3244850" indent="-398463" algn="l" rtl="0" eaLnBrk="1" fontAlgn="base" hangingPunct="1">
        <a:spcBef>
          <a:spcPct val="25000"/>
        </a:spcBef>
        <a:spcAft>
          <a:spcPct val="0"/>
        </a:spcAft>
        <a:buClr>
          <a:srgbClr val="660033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Journal SansSerif" pitchFamily="34" charset="0"/>
        </a:defRPr>
      </a:lvl6pPr>
      <a:lvl7pPr marL="3702050" indent="-398463" algn="l" rtl="0" eaLnBrk="1" fontAlgn="base" hangingPunct="1">
        <a:spcBef>
          <a:spcPct val="25000"/>
        </a:spcBef>
        <a:spcAft>
          <a:spcPct val="0"/>
        </a:spcAft>
        <a:buClr>
          <a:srgbClr val="660033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Journal SansSerif" pitchFamily="34" charset="0"/>
        </a:defRPr>
      </a:lvl7pPr>
      <a:lvl8pPr marL="4159250" indent="-398463" algn="l" rtl="0" eaLnBrk="1" fontAlgn="base" hangingPunct="1">
        <a:spcBef>
          <a:spcPct val="25000"/>
        </a:spcBef>
        <a:spcAft>
          <a:spcPct val="0"/>
        </a:spcAft>
        <a:buClr>
          <a:srgbClr val="660033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Journal SansSerif" pitchFamily="34" charset="0"/>
        </a:defRPr>
      </a:lvl8pPr>
      <a:lvl9pPr marL="4616450" indent="-398463" algn="l" rtl="0" eaLnBrk="1" fontAlgn="base" hangingPunct="1">
        <a:spcBef>
          <a:spcPct val="25000"/>
        </a:spcBef>
        <a:spcAft>
          <a:spcPct val="0"/>
        </a:spcAft>
        <a:buClr>
          <a:srgbClr val="660033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Journal SansSerif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203848" y="332656"/>
            <a:ext cx="5741822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ru-RU" sz="36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Оценка </a:t>
            </a:r>
            <a:r>
              <a:rPr lang="ru-RU" sz="36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рекламных материалов ЛС, ИМН и МТ на соответствие законодательству Республики </a:t>
            </a:r>
            <a:r>
              <a:rPr lang="ru-RU" sz="36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Казахстан</a:t>
            </a:r>
            <a:endParaRPr lang="ru-RU" sz="3600" b="1" i="1" dirty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5076056" y="5823877"/>
            <a:ext cx="242945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000" b="1" dirty="0" smtClean="0">
                <a:solidFill>
                  <a:srgbClr val="00285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июнь 201</a:t>
            </a:r>
            <a:r>
              <a:rPr lang="en-US" sz="2000" b="1" dirty="0" smtClean="0">
                <a:solidFill>
                  <a:srgbClr val="00285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ru-RU" sz="2000" b="1" dirty="0" smtClean="0">
                <a:solidFill>
                  <a:srgbClr val="00285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</a:t>
            </a:r>
            <a:r>
              <a:rPr lang="ru-RU" sz="2000" b="1" dirty="0">
                <a:solidFill>
                  <a:srgbClr val="00285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algn="r">
              <a:spcBef>
                <a:spcPct val="50000"/>
              </a:spcBef>
            </a:pPr>
            <a:r>
              <a:rPr lang="ru-RU" sz="2000" b="1" dirty="0">
                <a:solidFill>
                  <a:srgbClr val="00285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г. Алматы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" y="3284984"/>
            <a:ext cx="309634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580027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408164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0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 типичным нарушениям </a:t>
            </a:r>
            <a:r>
              <a:rPr lang="ru-RU" sz="20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относится отсутствие: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ясной </a:t>
            </a:r>
            <a:r>
              <a:rPr lang="ru-RU" sz="20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наглядной рекомендации </a:t>
            </a:r>
            <a:r>
              <a:rPr lang="ru-RU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«Перед назначением </a:t>
            </a:r>
            <a:r>
              <a:rPr lang="ru-RU" sz="20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применением внимательно прочитать инструкцию по медицинскому применению</a:t>
            </a:r>
            <a:r>
              <a:rPr lang="ru-RU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», «….эксплуатационный документ»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регистрационного </a:t>
            </a:r>
            <a:r>
              <a:rPr lang="ru-RU" sz="20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номера и даты </a:t>
            </a:r>
            <a:r>
              <a:rPr lang="ru-RU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регистрации, даты истечения срока регистрации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информации </a:t>
            </a:r>
            <a:r>
              <a:rPr lang="ru-RU" sz="20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 условиях отпуска лекарственного </a:t>
            </a:r>
            <a:r>
              <a:rPr lang="ru-RU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средства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сведений </a:t>
            </a:r>
            <a:r>
              <a:rPr lang="ru-RU" sz="20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 адресе производителя и/или торгового представителя в Республике </a:t>
            </a:r>
            <a:r>
              <a:rPr lang="ru-RU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Казахстан </a:t>
            </a:r>
            <a:endParaRPr lang="ru-RU" sz="20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9926"/>
            <a:ext cx="2253254" cy="203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627784" y="685327"/>
            <a:ext cx="6357392" cy="16561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>
            <a:normAutofit fontScale="92500" lnSpcReduction="1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Georgia"/>
              <a:buNone/>
            </a:pPr>
            <a:r>
              <a:rPr lang="ru-RU" b="1" dirty="0" smtClean="0">
                <a:solidFill>
                  <a:srgbClr val="C00000"/>
                </a:solidFill>
              </a:rPr>
              <a:t>Наиболее часто повторяющиеся ошибки выявляемые при проведении оценки рекламных материалов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408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2564904"/>
            <a:ext cx="7924800" cy="403244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предоставление в Национальный Центр 2-х пакетов </a:t>
            </a:r>
            <a:r>
              <a:rPr lang="ru-RU" sz="24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документов – необходимо 1</a:t>
            </a:r>
            <a:endParaRPr lang="ru-RU" sz="2400" b="1" dirty="0" smtClean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Ø"/>
            </a:pPr>
            <a:endParaRPr lang="ru-RU" sz="2400" b="1" dirty="0" smtClean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</a:t>
            </a:r>
            <a:r>
              <a:rPr lang="ru-RU" sz="24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ложение в пакет </a:t>
            </a:r>
            <a:r>
              <a:rPr lang="ru-RU" sz="24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документов не требуемых для </a:t>
            </a:r>
            <a:r>
              <a:rPr lang="ru-RU" sz="2400" b="1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проведения оценки: </a:t>
            </a:r>
            <a:r>
              <a:rPr lang="ru-RU" sz="24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копий регистрационных удостоверений, инструкций по медицинскому применению, заключений о безопасности и </a:t>
            </a:r>
            <a:r>
              <a:rPr lang="ru-RU" sz="2400" b="1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качестве </a:t>
            </a:r>
            <a:r>
              <a:rPr lang="ru-RU" sz="2400" b="1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продукции</a:t>
            </a:r>
            <a:endParaRPr lang="ru-RU" sz="2400" b="1" dirty="0" smtClean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14" y="533942"/>
            <a:ext cx="1965222" cy="1742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627784" y="685327"/>
            <a:ext cx="6357392" cy="16561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>
            <a:normAutofit fontScale="92500" lnSpcReduction="1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Georgia"/>
              <a:buNone/>
            </a:pPr>
            <a:r>
              <a:rPr lang="ru-RU" b="1" dirty="0" smtClean="0">
                <a:solidFill>
                  <a:srgbClr val="C00000"/>
                </a:solidFill>
              </a:rPr>
              <a:t>Наиболее часто повторяющиеся ошибки выявляемые при проведении оценки рекламных материалов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377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2362200"/>
            <a:ext cx="8455025" cy="16002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5400" b="1" i="1" dirty="0" smtClean="0">
                <a:latin typeface="Tahoma" pitchFamily="34" charset="0"/>
                <a:cs typeface="Tahoma" pitchFamily="34" charset="0"/>
              </a:rPr>
              <a:t>Спасибо за внимание</a:t>
            </a:r>
            <a:endParaRPr lang="ru-RU" sz="5400" b="1" i="1" dirty="0" smtClean="0">
              <a:solidFill>
                <a:schemeClr val="hlink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05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08720"/>
            <a:ext cx="8229600" cy="5040560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ru-RU" sz="2600" b="1" dirty="0" smtClean="0"/>
              <a:t>Оценка рекламных материалов начинается </a:t>
            </a:r>
            <a:r>
              <a:rPr lang="ru-RU" sz="2600" b="1" dirty="0" smtClean="0">
                <a:solidFill>
                  <a:srgbClr val="C00000"/>
                </a:solidFill>
              </a:rPr>
              <a:t>с проверки достоверности прилагаемых документов:</a:t>
            </a:r>
          </a:p>
          <a:p>
            <a:pPr marL="109728" indent="0">
              <a:buNone/>
            </a:pPr>
            <a:endParaRPr lang="ru-RU" sz="26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600" b="1" dirty="0" smtClean="0"/>
              <a:t> </a:t>
            </a:r>
            <a:r>
              <a:rPr lang="ru-RU" sz="2600" b="1" dirty="0"/>
              <a:t>наличие заключенного договора между НЦЭЛС и </a:t>
            </a:r>
            <a:r>
              <a:rPr lang="ru-RU" sz="2600" b="1" dirty="0" smtClean="0"/>
              <a:t>заявителем</a:t>
            </a:r>
            <a:endParaRPr lang="ru-RU" sz="2600" b="1" dirty="0"/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600" b="1" dirty="0" smtClean="0"/>
              <a:t>полноту и достоверность заполнения пунктов заявления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600" b="1" dirty="0" smtClean="0"/>
              <a:t>соответствие регистрационного удостоверения, указанному в заявлении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600" b="1" dirty="0" smtClean="0"/>
              <a:t>соответствие, заключения о безопасности и качестве, указанному </a:t>
            </a:r>
            <a:r>
              <a:rPr lang="ru-RU" sz="2600" b="1" dirty="0"/>
              <a:t>в </a:t>
            </a:r>
            <a:r>
              <a:rPr lang="ru-RU" sz="2600" b="1" dirty="0" smtClean="0"/>
              <a:t>заявлении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600" b="1" dirty="0" smtClean="0"/>
              <a:t>наличие утвержденной инструкции по медицинскому применению</a:t>
            </a:r>
          </a:p>
          <a:p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1009777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661648" cy="93610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Проведение оценки </a:t>
            </a:r>
            <a:r>
              <a:rPr lang="ru-RU" sz="28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рекламных материалов</a:t>
            </a:r>
            <a:endParaRPr lang="ru-RU" sz="28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680520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Информация должна быть направлена на рациональное применение</a:t>
            </a:r>
          </a:p>
          <a:p>
            <a:endParaRPr lang="ru-RU" sz="2000" b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09728" indent="0"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Экспертиза </a:t>
            </a:r>
            <a:r>
              <a:rPr lang="ru-RU" sz="20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информации проводится на</a:t>
            </a:r>
            <a:r>
              <a:rPr lang="ru-RU" sz="20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соответствие инструкции </a:t>
            </a:r>
            <a:r>
              <a:rPr lang="ru-RU" sz="20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медицинскому </a:t>
            </a:r>
            <a:r>
              <a:rPr lang="ru-RU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применению для ЛС, ИМН или эксплуатационному документу для МТ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ru-RU" sz="2000" b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соответствие законодательству РК</a:t>
            </a:r>
            <a:endParaRPr lang="en-US" sz="2000" b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09728" indent="0">
              <a:buClr>
                <a:srgbClr val="C00000"/>
              </a:buClr>
              <a:buNone/>
            </a:pPr>
            <a:endParaRPr lang="en-US" sz="2000" b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09728" indent="0">
              <a:buClr>
                <a:srgbClr val="C00000"/>
              </a:buCl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Реклама не должна содержать информацию: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относящуюся к ненадлежащей рекламе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запрещенную в соответствии с Кодексом РК «О здоровье народа и системе здравоохранения»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0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приказом МЗСР РК №105</a:t>
            </a:r>
          </a:p>
          <a:p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842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31" y="116632"/>
            <a:ext cx="2160240" cy="195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423" y="2075586"/>
            <a:ext cx="85689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преувеличивается </a:t>
            </a:r>
            <a:r>
              <a:rPr lang="ru-RU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фармакотерапевтический </a:t>
            </a:r>
            <a:r>
              <a:rPr lang="ru-RU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эффект используются выражения: быстро, сильно, самый лучший, первый в мире 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ru-RU" b="1" dirty="0" smtClean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представляется </a:t>
            </a:r>
            <a:r>
              <a:rPr lang="ru-RU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как «уникальное, наиболее эффективное, наиболее безопасное, исключительное по отсутствию побочных эффектов» и с «гарантированным </a:t>
            </a:r>
            <a:r>
              <a:rPr lang="ru-RU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действием»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ru-RU" b="1" dirty="0" smtClean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декларируется </a:t>
            </a:r>
            <a:r>
              <a:rPr lang="ru-RU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уникальность </a:t>
            </a:r>
            <a:r>
              <a:rPr lang="ru-RU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препарата, например: «особый подарок – система для кормления…»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ru-RU" b="1" dirty="0" smtClean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позволяются </a:t>
            </a:r>
            <a:r>
              <a:rPr lang="ru-RU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сравнения с аналогами, присутствующими на </a:t>
            </a:r>
            <a:r>
              <a:rPr lang="ru-RU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рынке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ru-RU" b="1" dirty="0" smtClean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присутствуют сравнительные характеристики изменений человеческого тела, органов до и после применения ЛС, ИМН, МТ</a:t>
            </a:r>
            <a:endParaRPr lang="ru-RU" b="1" dirty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589813" y="131959"/>
            <a:ext cx="6357392" cy="16561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>
            <a:normAutofit fontScale="92500" lnSpcReduction="1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Georgia"/>
              <a:buNone/>
            </a:pPr>
            <a:r>
              <a:rPr lang="ru-RU" b="1" dirty="0" smtClean="0">
                <a:solidFill>
                  <a:srgbClr val="C00000"/>
                </a:solidFill>
              </a:rPr>
              <a:t>Наиболее часто повторяющиеся ошибки выявляемые при проведении оценки рекламных материалов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791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14" y="231172"/>
            <a:ext cx="2160240" cy="195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2348880"/>
            <a:ext cx="820891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22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несоответствие аутентичности казахского и русского текстов рекламной информации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2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расположение макетов упаковок не соответствующих языку рекламы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2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</a:t>
            </a:r>
            <a:r>
              <a:rPr lang="ru-RU" sz="22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азмещение упаковок несоответствующих утвержденным, не </a:t>
            </a:r>
            <a:r>
              <a:rPr lang="ru-RU" sz="22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соответствующих языку рекламы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2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несоответствие дизайна русского варианта рекламы казахскому</a:t>
            </a:r>
            <a:endParaRPr lang="ru-RU" sz="2200" b="1" dirty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2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присутствие  в </a:t>
            </a:r>
            <a:r>
              <a:rPr lang="ru-RU" sz="22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рекламном материале фразы «Разрешение №____дата»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ru-RU" sz="2200" b="1" dirty="0" smtClean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ru-RU" sz="2200" b="1" dirty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607096" y="231172"/>
            <a:ext cx="6357392" cy="16561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>
            <a:normAutofit fontScale="92500" lnSpcReduction="1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Georgia"/>
              <a:buNone/>
            </a:pPr>
            <a:r>
              <a:rPr lang="ru-RU" b="1" dirty="0" smtClean="0">
                <a:solidFill>
                  <a:srgbClr val="C00000"/>
                </a:solidFill>
              </a:rPr>
              <a:t>Наиболее часто повторяющиеся ошибки выявляемые при проведении оценки рекламных материалов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930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14" y="231172"/>
            <a:ext cx="2160240" cy="195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98342" y="2348880"/>
            <a:ext cx="75608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</a:t>
            </a:r>
            <a:r>
              <a:rPr lang="ru-RU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рекламе осуществляемой в средствах массовой информации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algn="just"/>
            <a:endParaRPr lang="ru-RU" sz="20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применяется </a:t>
            </a:r>
            <a:r>
              <a:rPr lang="ru-RU" sz="20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терминология, требующая медицинских </a:t>
            </a:r>
            <a:r>
              <a:rPr lang="ru-RU" sz="20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знаний, например, </a:t>
            </a:r>
            <a:r>
              <a:rPr lang="ru-RU" sz="20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2000" b="1" dirty="0" err="1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репаративные</a:t>
            </a:r>
            <a:r>
              <a:rPr lang="ru-RU" sz="20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процессы</a:t>
            </a:r>
            <a:r>
              <a:rPr lang="ru-RU" sz="20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», «</a:t>
            </a:r>
            <a:r>
              <a:rPr lang="ru-RU" sz="2000" b="1" dirty="0" err="1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эпикондилит</a:t>
            </a:r>
            <a:r>
              <a:rPr lang="ru-RU" sz="20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», «адгезивный </a:t>
            </a:r>
            <a:r>
              <a:rPr lang="ru-RU" sz="2000" b="1" dirty="0" err="1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капсулит</a:t>
            </a:r>
            <a:r>
              <a:rPr lang="ru-RU" sz="20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 и многие другие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ru-RU" sz="2000" b="1" dirty="0" smtClean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информация по </a:t>
            </a:r>
            <a:r>
              <a:rPr lang="ru-RU" sz="2000" b="1" dirty="0" err="1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фармакокинетике</a:t>
            </a:r>
            <a:r>
              <a:rPr lang="ru-RU" sz="20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000" b="1" dirty="0" err="1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фармакодинамике</a:t>
            </a:r>
            <a:r>
              <a:rPr lang="ru-RU" sz="20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0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код </a:t>
            </a:r>
            <a:r>
              <a:rPr lang="ru-RU" sz="20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АТХ и другие специализированные термины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ru-RU" sz="2000" b="1" dirty="0" smtClean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</a:t>
            </a:r>
            <a:r>
              <a:rPr lang="ru-RU" sz="20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рисутствуют химические формулы и/или их названия </a:t>
            </a:r>
            <a:endParaRPr lang="ru-RU" sz="2000" b="1" dirty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607096" y="231172"/>
            <a:ext cx="6357392" cy="16561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>
            <a:normAutofit fontScale="92500" lnSpcReduction="1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Georgia"/>
              <a:buNone/>
            </a:pPr>
            <a:r>
              <a:rPr lang="ru-RU" b="1" dirty="0" smtClean="0">
                <a:solidFill>
                  <a:srgbClr val="C00000"/>
                </a:solidFill>
              </a:rPr>
              <a:t>Наиболее часто повторяющиеся ошибки выявляемые при проведении оценки рекламных материалов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918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708920"/>
            <a:ext cx="8229600" cy="374441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4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Очень часто в </a:t>
            </a:r>
            <a:r>
              <a:rPr lang="ru-RU" sz="24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рекламном материале используется информация о каждом активном веществе, входящем в состав лекарства, </a:t>
            </a:r>
            <a:r>
              <a:rPr lang="ru-RU" sz="24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несмотря на то, что </a:t>
            </a:r>
            <a:r>
              <a:rPr lang="ru-RU" sz="24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инструкции по медицинскому применению эти показания отсутствуют.</a:t>
            </a:r>
            <a:endParaRPr lang="ru-RU" sz="24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14" y="533942"/>
            <a:ext cx="2160240" cy="195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627784" y="685327"/>
            <a:ext cx="6357392" cy="16561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>
            <a:normAutofit fontScale="92500" lnSpcReduction="1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Georgia"/>
              <a:buNone/>
            </a:pPr>
            <a:r>
              <a:rPr lang="ru-RU" b="1" dirty="0" smtClean="0">
                <a:solidFill>
                  <a:srgbClr val="C00000"/>
                </a:solidFill>
              </a:rPr>
              <a:t>Наиболее часто повторяющиеся ошибки выявляемые при проведении оценки рекламных материалов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40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996952"/>
            <a:ext cx="8229600" cy="3483832"/>
          </a:xfrm>
        </p:spPr>
        <p:txBody>
          <a:bodyPr>
            <a:normAutofit/>
          </a:bodyPr>
          <a:lstStyle/>
          <a:p>
            <a:pPr marL="109728" indent="0">
              <a:buClr>
                <a:srgbClr val="C00000"/>
              </a:buClr>
              <a:buNone/>
            </a:pPr>
            <a:r>
              <a:rPr lang="ru-RU" sz="2400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Информация присутствующая в рекламе создает </a:t>
            </a:r>
            <a:r>
              <a:rPr lang="ru-RU" sz="2400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 потенциальных потребителей впечатление </a:t>
            </a:r>
            <a:r>
              <a:rPr lang="ru-RU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ненужности медицинских консультаций или хирургических </a:t>
            </a:r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операций </a:t>
            </a:r>
            <a:r>
              <a:rPr lang="ru-RU" sz="24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(мне посоветовали…, мама сказала…, </a:t>
            </a:r>
            <a:r>
              <a:rPr lang="ru-RU" sz="24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все </a:t>
            </a:r>
            <a:r>
              <a:rPr lang="ru-RU" sz="24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пользуются… </a:t>
            </a:r>
            <a:r>
              <a:rPr lang="ru-RU" sz="2400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4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ты </a:t>
            </a:r>
            <a:r>
              <a:rPr lang="ru-RU" sz="24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слышала о </a:t>
            </a:r>
            <a:r>
              <a:rPr lang="ru-RU" sz="24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…, ...</a:t>
            </a:r>
            <a:r>
              <a:rPr lang="ru-RU" sz="24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вот результат – </a:t>
            </a:r>
            <a:r>
              <a:rPr lang="ru-RU" sz="24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цистит, в моей домашней аптечке</a:t>
            </a:r>
            <a:r>
              <a:rPr lang="ru-RU" sz="2400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</a:t>
            </a:r>
            <a:r>
              <a:rPr lang="ru-RU" sz="24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тому </a:t>
            </a:r>
            <a:r>
              <a:rPr lang="ru-RU" sz="24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подобное)</a:t>
            </a:r>
            <a:r>
              <a:rPr lang="ru-RU" sz="2400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ru-RU" sz="2400" dirty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14" y="533942"/>
            <a:ext cx="2253254" cy="217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627784" y="685327"/>
            <a:ext cx="6357392" cy="16561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>
            <a:normAutofit fontScale="92500" lnSpcReduction="1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Georgia"/>
              <a:buNone/>
            </a:pPr>
            <a:r>
              <a:rPr lang="ru-RU" b="1" dirty="0" smtClean="0">
                <a:solidFill>
                  <a:srgbClr val="C00000"/>
                </a:solidFill>
              </a:rPr>
              <a:t>Наиболее часто повторяющиеся ошибки выявляемые при проведении оценки рекламных материалов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170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112" y="2348881"/>
            <a:ext cx="8483922" cy="4320480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2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Довольно часто </a:t>
            </a:r>
            <a:r>
              <a:rPr lang="ru-RU" sz="22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используются </a:t>
            </a:r>
            <a:r>
              <a:rPr lang="ru-RU" sz="22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словосочетания</a:t>
            </a:r>
            <a:r>
              <a:rPr lang="ru-RU" sz="22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: «первый в мире», «не токсичный», «оригинальный», «безвредный», «новинка» </a:t>
            </a:r>
            <a:r>
              <a:rPr lang="ru-RU" sz="22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- употребление данных выражений противоречит </a:t>
            </a:r>
            <a:r>
              <a:rPr lang="ru-RU" sz="22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этике рынка </a:t>
            </a:r>
            <a:r>
              <a:rPr lang="ru-RU" sz="22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рекламы, не имеет доказательной базы, преувеличивает терапевтические свойства,  создает прецедент нерационального применения.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2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В случае если в </a:t>
            </a:r>
            <a:r>
              <a:rPr lang="ru-RU" sz="22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рекламе достоинства препарата преувеличены, а риски использования скрыты, то такие несоответствия выносятся при экспертизе в виде замечаний </a:t>
            </a:r>
            <a:r>
              <a:rPr lang="ru-RU" sz="22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к </a:t>
            </a:r>
            <a:r>
              <a:rPr lang="ru-RU" sz="22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рекламному </a:t>
            </a:r>
            <a:r>
              <a:rPr lang="ru-RU" sz="22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материалу</a:t>
            </a:r>
            <a:endParaRPr lang="ru-RU" sz="2200" b="1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  <a:p>
            <a:pPr marL="109728" indent="0">
              <a:buNone/>
            </a:pPr>
            <a:r>
              <a:rPr lang="ru-RU" sz="2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Например – «Наши инновации и опыт – залог эффективных и безопасных препаратов высочайшего класса»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7422"/>
            <a:ext cx="1965222" cy="1742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2596369" y="476672"/>
            <a:ext cx="6357392" cy="16561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>
            <a:normAutofit fontScale="92500" lnSpcReduction="1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Georgia"/>
              <a:buNone/>
            </a:pPr>
            <a:r>
              <a:rPr lang="ru-RU" b="1" dirty="0" smtClean="0">
                <a:solidFill>
                  <a:srgbClr val="C00000"/>
                </a:solidFill>
              </a:rPr>
              <a:t>Наиболее часто повторяющиеся ошибки выявляемые при проведении оценки рекламных материалов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678047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1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A3E7FF">
                <a:gamma/>
                <a:shade val="86275"/>
                <a:invGamma/>
              </a:srgbClr>
            </a:gs>
            <a:gs pos="100000">
              <a:srgbClr val="A3E7FF"/>
            </a:gs>
          </a:gsLst>
          <a:lin ang="0" scaled="1"/>
        </a:gradFill>
        <a:ln>
          <a:noFill/>
        </a:ln>
        <a:effectLst>
          <a:prstShdw prst="shdw17" dist="17961" dir="2700000">
            <a:srgbClr val="A3E7FF">
              <a:gamma/>
              <a:shade val="60000"/>
              <a:invGamma/>
            </a:srgbClr>
          </a:prstShdw>
        </a:effectLst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eaVert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A3E7FF">
                <a:gamma/>
                <a:shade val="86275"/>
                <a:invGamma/>
              </a:srgbClr>
            </a:gs>
            <a:gs pos="100000">
              <a:srgbClr val="A3E7FF"/>
            </a:gs>
          </a:gsLst>
          <a:lin ang="0" scaled="1"/>
        </a:gradFill>
        <a:ln>
          <a:noFill/>
        </a:ln>
        <a:effectLst>
          <a:prstShdw prst="shdw17" dist="17961" dir="2700000">
            <a:srgbClr val="A3E7FF">
              <a:gamma/>
              <a:shade val="60000"/>
              <a:invGamma/>
            </a:srgbClr>
          </a:prstShdw>
        </a:effectLst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eaVert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Шаблон1</Template>
  <TotalTime>690</TotalTime>
  <Words>549</Words>
  <Application>Microsoft Office PowerPoint</Application>
  <PresentationFormat>Экран (4:3)</PresentationFormat>
  <Paragraphs>65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Шаблон1</vt:lpstr>
      <vt:lpstr>Презентация PowerPoint</vt:lpstr>
      <vt:lpstr>Презентация PowerPoint</vt:lpstr>
      <vt:lpstr>Проведение оценки рекламных материалов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dari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yerzhan</dc:creator>
  <cp:lastModifiedBy>Казиева Галина Кожабековна</cp:lastModifiedBy>
  <cp:revision>73</cp:revision>
  <cp:lastPrinted>2015-07-01T10:41:55Z</cp:lastPrinted>
  <dcterms:created xsi:type="dcterms:W3CDTF">2012-07-31T04:53:59Z</dcterms:created>
  <dcterms:modified xsi:type="dcterms:W3CDTF">2015-07-01T10:43:27Z</dcterms:modified>
</cp:coreProperties>
</file>